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0" autoAdjust="0"/>
  </p:normalViewPr>
  <p:slideViewPr>
    <p:cSldViewPr>
      <p:cViewPr>
        <p:scale>
          <a:sx n="70" d="100"/>
          <a:sy n="70" d="100"/>
        </p:scale>
        <p:origin x="-2814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316835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Всероссийский физкультурно-спортивный комплекс </a:t>
            </a:r>
            <a:br>
              <a:rPr lang="ru-RU" sz="4000" dirty="0" smtClean="0"/>
            </a:br>
            <a:r>
              <a:rPr lang="ru-RU" sz="4000" dirty="0" smtClean="0"/>
              <a:t>«Готов к труду и обороне» (ГТО)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fficeArt object" descr="http://www.znak.biz.ua/images/i.jpg"/>
          <p:cNvPicPr>
            <a:picLocks noGrp="1"/>
          </p:cNvPicPr>
          <p:nvPr>
            <p:ph idx="1"/>
          </p:nvPr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87624" y="980728"/>
            <a:ext cx="2540000" cy="44450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" name="officeArt object" descr="http://www.znak.biz.ua/images/ii.jp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5436096" y="1124744"/>
            <a:ext cx="2520280" cy="417646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59632" y="332656"/>
            <a:ext cx="6739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Значки ГТО 1931-1936 годов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ступень).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62500" lnSpcReduction="20000"/>
          </a:bodyPr>
          <a:lstStyle/>
          <a:p>
            <a:pPr marL="92075" indent="166688" algn="just">
              <a:lnSpc>
                <a:spcPct val="170000"/>
              </a:lnSpc>
              <a:buNone/>
            </a:pPr>
            <a:r>
              <a:rPr lang="ru-RU" dirty="0" smtClean="0">
                <a:latin typeface="Calibri" pitchFamily="34" charset="0"/>
              </a:rPr>
              <a:t>Патриотическая целеустремленность и практическое содержание комплекса ГТО прошли суровую проверку в огне Великой Отечественной войны. </a:t>
            </a:r>
          </a:p>
          <a:p>
            <a:pPr marL="92075" indent="166688" algn="just">
              <a:lnSpc>
                <a:spcPct val="170000"/>
              </a:lnSpc>
              <a:buNone/>
            </a:pPr>
            <a:r>
              <a:rPr lang="ru-RU" dirty="0" smtClean="0">
                <a:latin typeface="Calibri" pitchFamily="34" charset="0"/>
              </a:rPr>
              <a:t>Когда перед всеми физкультурными организациями страны стала задача массовой военно-физической подготовки населения, комплекс ГТО стал одним из важнейших инструментов.</a:t>
            </a:r>
          </a:p>
          <a:p>
            <a:pPr marL="92075" indent="166688" algn="just">
              <a:lnSpc>
                <a:spcPct val="170000"/>
              </a:lnSpc>
              <a:buNone/>
            </a:pPr>
            <a:r>
              <a:rPr lang="ru-RU" dirty="0" smtClean="0">
                <a:latin typeface="Calibri" pitchFamily="34" charset="0"/>
              </a:rPr>
              <a:t>Благодаря ГТО миллионы советских людей получили навыки маршевой, лыжной, стрелковой подготовки, плавания, метания гранат, преодоления водных преград и препятствий. Это помогло им в минимальные сроки овладеть военным делом, стать снайперами, разведчиками, танкистами, летчиками. Скромный значок ГТО для многих из них стал первой наградой, к которой позднее добавились ордена за трудовые и боевые заслуги.</a:t>
            </a:r>
          </a:p>
          <a:p>
            <a:pPr algn="just"/>
            <a:endParaRPr lang="ru-RU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Комплекс ГТО и</a:t>
            </a:r>
            <a:br>
              <a:rPr lang="ru-RU" dirty="0" smtClean="0"/>
            </a:br>
            <a:r>
              <a:rPr lang="ru-RU" dirty="0" smtClean="0"/>
              <a:t> Великая Отечественная Война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166688" algn="just">
              <a:lnSpc>
                <a:spcPct val="150000"/>
              </a:lnSpc>
              <a:buNone/>
            </a:pPr>
            <a:r>
              <a:rPr lang="ru-RU" dirty="0" smtClean="0">
                <a:latin typeface="Calibri" pitchFamily="34" charset="0"/>
              </a:rPr>
              <a:t>В послевоенное время, когда страна оправлялась после потрясений, комплекс ГТО продолжал модернизироваться в соответствии с задачами, стоящими перед физкультурным движением того времени. Введенный в 1946 году комплекс ГТО характеризовался сокращением количества нормативов (БГТО – до 7, ГТО I и II ступеней – до 9), установлена </a:t>
            </a:r>
            <a:r>
              <a:rPr lang="ru-RU" i="1" dirty="0" smtClean="0">
                <a:latin typeface="Calibri" pitchFamily="34" charset="0"/>
              </a:rPr>
              <a:t>взаимосвязь</a:t>
            </a:r>
            <a:r>
              <a:rPr lang="ru-RU" dirty="0" smtClean="0">
                <a:latin typeface="Calibri" pitchFamily="34" charset="0"/>
              </a:rPr>
              <a:t> между этими нормами и </a:t>
            </a:r>
            <a:r>
              <a:rPr lang="ru-RU" i="1" dirty="0" smtClean="0">
                <a:latin typeface="Calibri" pitchFamily="34" charset="0"/>
              </a:rPr>
              <a:t>программами физического воспитания школ и учебных заведений</a:t>
            </a:r>
            <a:r>
              <a:rPr lang="ru-RU" dirty="0" smtClean="0">
                <a:latin typeface="Calibri" pitchFamily="34" charset="0"/>
              </a:rPr>
              <a:t>, уточнены и изменены возрастные группы.</a:t>
            </a:r>
          </a:p>
          <a:p>
            <a:pPr algn="just"/>
            <a:endParaRPr lang="ru-RU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Комплекс ГТО в послевоенное время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95250" indent="436563" algn="just">
              <a:lnSpc>
                <a:spcPct val="150000"/>
              </a:lnSpc>
              <a:buNone/>
            </a:pPr>
            <a:r>
              <a:rPr lang="ru-RU" dirty="0" smtClean="0">
                <a:latin typeface="Calibri" pitchFamily="34" charset="0"/>
              </a:rPr>
              <a:t>К 1958 году число физкультурников в нашей стране достигло </a:t>
            </a:r>
            <a:r>
              <a:rPr lang="ru-RU" b="1" dirty="0" smtClean="0">
                <a:latin typeface="Calibri" pitchFamily="34" charset="0"/>
              </a:rPr>
              <a:t>23 696 800 </a:t>
            </a:r>
            <a:r>
              <a:rPr lang="ru-RU" dirty="0" smtClean="0">
                <a:latin typeface="Calibri" pitchFamily="34" charset="0"/>
              </a:rPr>
              <a:t>человек. В то же время в период действия комплекса 1955—1958 гг. ежегодная подготовка составляла немногим более 3 миллионов значкистов ГТО всех ступеней, и за 4 года этого периода было подготовлено около </a:t>
            </a:r>
            <a:r>
              <a:rPr lang="ru-RU" b="1" dirty="0" smtClean="0">
                <a:latin typeface="Calibri" pitchFamily="34" charset="0"/>
              </a:rPr>
              <a:t>16 миллионов </a:t>
            </a:r>
            <a:r>
              <a:rPr lang="ru-RU" dirty="0" smtClean="0">
                <a:latin typeface="Calibri" pitchFamily="34" charset="0"/>
              </a:rPr>
              <a:t>значкистов ГТО.</a:t>
            </a:r>
          </a:p>
          <a:p>
            <a:pPr algn="just"/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pPr marL="92075" indent="166688" algn="just">
              <a:lnSpc>
                <a:spcPct val="150000"/>
              </a:lnSpc>
              <a:buNone/>
            </a:pPr>
            <a:r>
              <a:rPr lang="ru-RU" sz="1600" dirty="0" smtClean="0">
                <a:latin typeface="Calibri" pitchFamily="34" charset="0"/>
              </a:rPr>
              <a:t>Система ГТО являлась мощным стимулом для спорта. Подготовка к выполнению нормативов развивала все группы мышц, увеличивала выносливость, координацию, умение рассчитывать свои силы и потенциал. </a:t>
            </a:r>
          </a:p>
          <a:p>
            <a:pPr marL="92075" indent="166688" algn="just">
              <a:lnSpc>
                <a:spcPct val="150000"/>
              </a:lnSpc>
              <a:buNone/>
            </a:pPr>
            <a:r>
              <a:rPr lang="ru-RU" sz="1600" dirty="0" smtClean="0">
                <a:latin typeface="Calibri" pitchFamily="34" charset="0"/>
              </a:rPr>
              <a:t>В 1973 году при Спорткомитете СССР создан Всесоюзный совет по работе наиболее массового привлечения граждан к сдаче комплекса ГТО. Председателем Совета был назначен лётчик-космонавт СССР</a:t>
            </a:r>
          </a:p>
          <a:p>
            <a:pPr marL="92075" indent="3175" algn="just">
              <a:lnSpc>
                <a:spcPct val="150000"/>
              </a:lnSpc>
              <a:buNone/>
            </a:pPr>
            <a:r>
              <a:rPr lang="ru-RU" sz="1600" dirty="0" smtClean="0">
                <a:latin typeface="Calibri" pitchFamily="34" charset="0"/>
              </a:rPr>
              <a:t> Алексей Архипович Леонов.</a:t>
            </a:r>
          </a:p>
          <a:p>
            <a:endParaRPr lang="ru-RU" dirty="0">
              <a:latin typeface="Calibri" pitchFamily="34" charset="0"/>
            </a:endParaRPr>
          </a:p>
        </p:txBody>
      </p:sp>
      <p:pic>
        <p:nvPicPr>
          <p:cNvPr id="4" name="Рисунок 3" descr="http://12apr.su/books/item/f00/s00/z0000033/pic/00001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852936"/>
            <a:ext cx="273630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4176463"/>
          </a:xfrm>
        </p:spPr>
        <p:txBody>
          <a:bodyPr>
            <a:normAutofit/>
          </a:bodyPr>
          <a:lstStyle/>
          <a:p>
            <a:pPr marL="92075" indent="166688" algn="ctr">
              <a:lnSpc>
                <a:spcPct val="200000"/>
              </a:lnSpc>
              <a:buNone/>
            </a:pPr>
            <a:r>
              <a:rPr lang="ru-RU" sz="4000" b="1" dirty="0" smtClean="0">
                <a:latin typeface="Calibri" pitchFamily="34" charset="0"/>
              </a:rPr>
              <a:t>К началу 1976 года свыше </a:t>
            </a:r>
          </a:p>
          <a:p>
            <a:pPr marL="92075" indent="166688" algn="ctr">
              <a:lnSpc>
                <a:spcPct val="200000"/>
              </a:lnSpc>
              <a:buNone/>
            </a:pPr>
            <a:r>
              <a:rPr lang="ru-RU" sz="4000" b="1" u="sng" dirty="0" smtClean="0">
                <a:latin typeface="Calibri" pitchFamily="34" charset="0"/>
              </a:rPr>
              <a:t>220 миллионов </a:t>
            </a:r>
            <a:r>
              <a:rPr lang="ru-RU" sz="4000" b="1" dirty="0" smtClean="0">
                <a:latin typeface="Calibri" pitchFamily="34" charset="0"/>
              </a:rPr>
              <a:t>человек имели значки ГТО.</a:t>
            </a:r>
            <a:endParaRPr lang="ru-RU" sz="4000" dirty="0" smtClean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0" indent="166688" algn="just">
              <a:buNone/>
            </a:pPr>
            <a:r>
              <a:rPr lang="ru-RU" dirty="0" smtClean="0">
                <a:latin typeface="Calibri" pitchFamily="34" charset="0"/>
              </a:rPr>
              <a:t>Распад Советского Союза повлек за собой более большую пропасть в работе над воспитанием физической активности граждан. Юридически  Комплекс ГТО не был упразднен, однако фактически он прекратил свое существование в 1991 году.</a:t>
            </a:r>
          </a:p>
          <a:p>
            <a:pPr marL="0" indent="166688" algn="just">
              <a:buNone/>
            </a:pPr>
            <a:endParaRPr lang="ru-RU" dirty="0" smtClean="0">
              <a:latin typeface="Calibri" pitchFamily="34" charset="0"/>
            </a:endParaRPr>
          </a:p>
          <a:p>
            <a:pPr marL="0" indent="166688" algn="just">
              <a:buNone/>
            </a:pPr>
            <a:r>
              <a:rPr lang="ru-RU" b="1" dirty="0" smtClean="0">
                <a:latin typeface="Calibri" pitchFamily="34" charset="0"/>
              </a:rPr>
              <a:t>В 1991 году 60 летняя история комплекса замерла… Но  вновь весна, весна 2014 года!!!</a:t>
            </a:r>
            <a:endParaRPr lang="ru-RU" dirty="0" smtClean="0">
              <a:latin typeface="Calibri" pitchFamily="34" charset="0"/>
            </a:endParaRPr>
          </a:p>
          <a:p>
            <a:pPr marL="0" indent="166688">
              <a:buNone/>
            </a:pP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2075" indent="360363" algn="just">
              <a:lnSpc>
                <a:spcPct val="1500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Helvetica"/>
                <a:cs typeface="Calibri"/>
              </a:rPr>
              <a:t>Указ Президента Российской Федерации от 24 марта 2014 г.  №172 «О Всероссийском физкультурно-спортивном комплексе «Готов к труду и обороне» (ГТО)». </a:t>
            </a:r>
            <a:endParaRPr lang="ru-RU" sz="20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/>
              <a:ea typeface="Calibri"/>
              <a:cs typeface="Calibri"/>
            </a:endParaRPr>
          </a:p>
          <a:p>
            <a:pPr marL="92075" indent="166688" algn="just">
              <a:lnSpc>
                <a:spcPct val="170000"/>
              </a:lnSpc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Целями </a:t>
            </a:r>
            <a:r>
              <a:rPr lang="ru-RU" sz="2800" dirty="0" err="1" smtClean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Всероссийского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 физкультурно-спортивного комплекса являются повышение эффективности использования возможностей̆ физической̆ культуры и спорта в укреплении здоровья, гармоничном и всестороннем развитии личности, воспитании патриотизма и обеспечение преемственности в осуществлении физического воспитания населения.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Новейшая история ВФСК ГТО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fontScale="70000" lnSpcReduction="20000"/>
          </a:bodyPr>
          <a:lstStyle/>
          <a:p>
            <a:pPr marL="365125" indent="166688">
              <a:lnSpc>
                <a:spcPct val="170000"/>
              </a:lnSpc>
              <a:buNone/>
            </a:pPr>
            <a:r>
              <a:rPr lang="ru-RU" b="1" dirty="0" smtClean="0">
                <a:latin typeface="Calibri" pitchFamily="34" charset="0"/>
              </a:rPr>
              <a:t>С 1 сентября 2016 года, все желающие  учащиеся</a:t>
            </a:r>
            <a:r>
              <a:rPr lang="ru-RU" dirty="0" smtClean="0">
                <a:latin typeface="Calibri" pitchFamily="34" charset="0"/>
              </a:rPr>
              <a:t> смогут приступить к выполнению видов испытаний, а пока  проходит апробация его реализации в 61 регионе РФ. С 1июня 2015 года начнет работу интернет-портал ГТО, где все желающие заведут себе личный кабинет, ознакомятся с условиями, временем  и местом выполнения видов испытаний. </a:t>
            </a:r>
          </a:p>
          <a:p>
            <a:pPr marL="365125" indent="166688">
              <a:lnSpc>
                <a:spcPct val="170000"/>
              </a:lnSpc>
              <a:buNone/>
            </a:pPr>
            <a:r>
              <a:rPr lang="ru-RU" dirty="0" smtClean="0">
                <a:latin typeface="Calibri" pitchFamily="34" charset="0"/>
              </a:rPr>
              <a:t>Ну а пока мы все с вами должны начать подготовку  и борьбу с самим собой: со своей ленью, с нехваткой времени на поддержание своего здоровья… не забывайте </a:t>
            </a:r>
            <a:r>
              <a:rPr lang="ru-RU" u="sng" dirty="0" smtClean="0">
                <a:latin typeface="Calibri" pitchFamily="34" charset="0"/>
              </a:rPr>
              <a:t>«Движенье-это жизнь!»</a:t>
            </a:r>
            <a:r>
              <a:rPr lang="ru-RU" dirty="0" smtClean="0">
                <a:latin typeface="Calibri" pitchFamily="34" charset="0"/>
              </a:rPr>
              <a:t>, соблюдая рекомендации к недельному двигательному режиму, вы станете на шаг ближе к заветному знаку ГТО, обретете гармонию силы и духа. </a:t>
            </a:r>
          </a:p>
          <a:p>
            <a:pPr marL="365125" indent="166688">
              <a:lnSpc>
                <a:spcPct val="170000"/>
              </a:lnSpc>
              <a:buNone/>
            </a:pPr>
            <a:r>
              <a:rPr lang="ru-RU" dirty="0" smtClean="0">
                <a:latin typeface="Calibri" pitchFamily="34" charset="0"/>
              </a:rPr>
              <a:t>ГТО - друг здоровья!</a:t>
            </a:r>
          </a:p>
          <a:p>
            <a:pPr marL="365125" indent="166688">
              <a:lnSpc>
                <a:spcPct val="170000"/>
              </a:lnSpc>
            </a:pP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9960"/>
          </a:xfrm>
        </p:spPr>
        <p:txBody>
          <a:bodyPr>
            <a:normAutofit fontScale="92500"/>
          </a:bodyPr>
          <a:lstStyle/>
          <a:p>
            <a:pPr marL="0" indent="177800" algn="just">
              <a:lnSpc>
                <a:spcPct val="150000"/>
              </a:lnSpc>
              <a:buNone/>
            </a:pPr>
            <a:r>
              <a:rPr lang="ru-RU" sz="2200" dirty="0" smtClean="0">
                <a:latin typeface="Calibri" pitchFamily="34" charset="0"/>
              </a:rPr>
              <a:t>После победы Великого Октября страна укреплялась, набирала политическую мощь, а энтузиазм советских людей, их тяга к новому стали проявляться во всех сферах жизни - в труде, культуре, науке, спорте. В послереволюционный период Советский союз, на самой заре своего развития, оказался окруженным идеологически чуждыми государствами, что усугублялось еще и гражданской войной, которая шла внутри. Чтобы противостоять этим явлениям, нужны были сильные военные, а основой дисциплины, порядка и хорошей физической подготовки безоговорочно признавался массовый спорт. </a:t>
            </a:r>
          </a:p>
          <a:p>
            <a:pPr algn="just"/>
            <a:endParaRPr lang="ru-RU" dirty="0" smtClean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Предпосылки возникновения комплекса ГТО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70000" lnSpcReduction="20000"/>
          </a:bodyPr>
          <a:lstStyle/>
          <a:p>
            <a:pPr marL="0" indent="166688" algn="just">
              <a:lnSpc>
                <a:spcPct val="170000"/>
              </a:lnSpc>
              <a:buNone/>
            </a:pPr>
            <a:r>
              <a:rPr lang="ru-RU" sz="2900" dirty="0" smtClean="0">
                <a:latin typeface="Calibri" pitchFamily="34" charset="0"/>
                <a:cs typeface="Aharoni" pitchFamily="2" charset="-79"/>
              </a:rPr>
              <a:t>В первый же год советской власти ВЦИК РСФСР принимает декрет «Об обязательном обучении военному искусству». Начиная с апреля 1918 года, мужчины и женщины от 18 до 40 лет обязаны обучаться военному делу по месту работы. Стояла, по сути, одна задача, сформулированная М.Фрунзе на первом Всесоюзном совещании ВНО в мае 1925 года: «</a:t>
            </a:r>
            <a:r>
              <a:rPr lang="ru-RU" sz="2900" i="1" dirty="0" smtClean="0">
                <a:latin typeface="Calibri" pitchFamily="34" charset="0"/>
                <a:cs typeface="Aharoni" pitchFamily="2" charset="-79"/>
              </a:rPr>
              <a:t>Нам нужно покрепче внедрить в сознание всего населения нашего Союза представление о том, что современные войны ведутся не одной армией, а всей страной в целом, что война потребует напряжения всех народных сил и средств, что война будет смертельной, войной не на жизнь, а на смерть, и что поэтому к ней нужна всесторонняя тщательная подготовка еще в мирное время</a:t>
            </a:r>
            <a:r>
              <a:rPr lang="ru-RU" sz="2900" dirty="0" smtClean="0">
                <a:latin typeface="Calibri" pitchFamily="34" charset="0"/>
                <a:cs typeface="Aharoni" pitchFamily="2" charset="-79"/>
              </a:rPr>
              <a:t>».</a:t>
            </a:r>
          </a:p>
          <a:p>
            <a:pPr marL="0" indent="166688" algn="just">
              <a:buNone/>
            </a:pPr>
            <a:endParaRPr lang="ru-RU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 fontScale="70000" lnSpcReduction="20000"/>
          </a:bodyPr>
          <a:lstStyle/>
          <a:p>
            <a:pPr marL="0" indent="166688" algn="just">
              <a:lnSpc>
                <a:spcPct val="170000"/>
              </a:lnSpc>
              <a:buNone/>
            </a:pPr>
            <a:r>
              <a:rPr lang="ru-RU" sz="2900" dirty="0" smtClean="0">
                <a:latin typeface="Calibri" pitchFamily="34" charset="0"/>
              </a:rPr>
              <a:t>Ведущую роль в разработке новых форм и методов физического воспитания сыграл </a:t>
            </a:r>
            <a:r>
              <a:rPr lang="ru-RU" sz="2900" i="1" dirty="0" smtClean="0">
                <a:latin typeface="Calibri" pitchFamily="34" charset="0"/>
              </a:rPr>
              <a:t>комсомол</a:t>
            </a:r>
            <a:r>
              <a:rPr lang="ru-RU" sz="2900" dirty="0" smtClean="0">
                <a:latin typeface="Calibri" pitchFamily="34" charset="0"/>
              </a:rPr>
              <a:t>. Именно он выступил инициатором создания Всесоюзного физкультурного комплекса «Готов к труду и обороне». Новая инициатива комсомола получила признание в широких кругах общественности, и по поручению Всесоюзного совета физической культуры при ЦИК СССР был разработан проект комплекса ГТО, который </a:t>
            </a:r>
            <a:r>
              <a:rPr lang="ru-RU" sz="2900" b="1" u="sng" dirty="0" smtClean="0">
                <a:latin typeface="Calibri" pitchFamily="34" charset="0"/>
              </a:rPr>
              <a:t>11 марта 1931 года </a:t>
            </a:r>
            <a:r>
              <a:rPr lang="ru-RU" sz="2900" dirty="0" smtClean="0">
                <a:latin typeface="Calibri" pitchFamily="34" charset="0"/>
              </a:rPr>
              <a:t>после общественного обсуждения был утвержден и стал нормативной основой системы физического воспитания для всей страны. </a:t>
            </a:r>
          </a:p>
          <a:p>
            <a:pPr algn="just">
              <a:buNone/>
            </a:pPr>
            <a:endParaRPr lang="ru-RU" dirty="0"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Первый комплекс ГТО и дальнейшее его развитие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935 г. Говорков В. Все мировые рекорды должны быть нашими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376264" cy="3024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949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8640"/>
            <a:ext cx="2232248" cy="3024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1938 г. Кибардин Г. Физкультурный парад - мощная демонстрация силы...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160240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1935 г. Корецкий В. Советский физкультурники - гордость нашей страны....jpg"/>
          <p:cNvPicPr/>
          <p:nvPr/>
        </p:nvPicPr>
        <p:blipFill>
          <a:blip r:embed="rId5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84984"/>
            <a:ext cx="2376264" cy="3096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Мужчины: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I категория – с 18 до 25 лет, </a:t>
            </a:r>
          </a:p>
          <a:p>
            <a:r>
              <a:rPr lang="ru-RU" dirty="0" smtClean="0">
                <a:latin typeface="Calibri" pitchFamily="34" charset="0"/>
              </a:rPr>
              <a:t>II категория – с 25 до 35 лет, </a:t>
            </a:r>
          </a:p>
          <a:p>
            <a:r>
              <a:rPr lang="en-US" dirty="0" smtClean="0">
                <a:latin typeface="Calibri" pitchFamily="34" charset="0"/>
              </a:rPr>
              <a:t>III</a:t>
            </a:r>
            <a:r>
              <a:rPr lang="ru-RU" dirty="0" smtClean="0">
                <a:latin typeface="Calibri" pitchFamily="34" charset="0"/>
              </a:rPr>
              <a:t> категория – с 35 лет и старше. </a:t>
            </a: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Женщины:</a:t>
            </a:r>
            <a:endParaRPr lang="ru-RU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I</a:t>
            </a:r>
            <a:r>
              <a:rPr lang="ru-RU" dirty="0" smtClean="0">
                <a:latin typeface="Calibri" pitchFamily="34" charset="0"/>
              </a:rPr>
              <a:t> категория – с 17 до 25 лет, </a:t>
            </a:r>
          </a:p>
          <a:p>
            <a:r>
              <a:rPr lang="en-US" dirty="0" smtClean="0">
                <a:latin typeface="Calibri" pitchFamily="34" charset="0"/>
              </a:rPr>
              <a:t>II</a:t>
            </a:r>
            <a:r>
              <a:rPr lang="ru-RU" dirty="0" smtClean="0">
                <a:latin typeface="Calibri" pitchFamily="34" charset="0"/>
              </a:rPr>
              <a:t> категория – с 25 до 32 лет, </a:t>
            </a:r>
          </a:p>
          <a:p>
            <a:r>
              <a:rPr lang="en-US" dirty="0" smtClean="0">
                <a:latin typeface="Calibri" pitchFamily="34" charset="0"/>
              </a:rPr>
              <a:t>III</a:t>
            </a:r>
            <a:r>
              <a:rPr lang="ru-RU" dirty="0" smtClean="0">
                <a:latin typeface="Calibri" pitchFamily="34" charset="0"/>
              </a:rPr>
              <a:t> категория – с 32 лет и старше. </a:t>
            </a: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76664"/>
          </a:xfrm>
        </p:spPr>
        <p:txBody>
          <a:bodyPr>
            <a:noAutofit/>
          </a:bodyPr>
          <a:lstStyle/>
          <a:p>
            <a:pPr marL="0" indent="166688" algn="just">
              <a:lnSpc>
                <a:spcPct val="170000"/>
              </a:lnSpc>
              <a:buNone/>
            </a:pPr>
            <a:r>
              <a:rPr lang="ru-RU" sz="2000" dirty="0" smtClean="0">
                <a:latin typeface="Calibri" pitchFamily="34" charset="0"/>
              </a:rPr>
              <a:t>Первый комплекс ГТО состоял всего из одной ступени и предполагал  выполнение 21 испытания, 15 из которых  носили практический характер: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000" dirty="0" smtClean="0">
                <a:latin typeface="Calibri" pitchFamily="34" charset="0"/>
              </a:rPr>
              <a:t>- бег на 100, 500 и 1000 метров; 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000" dirty="0" smtClean="0">
                <a:latin typeface="Calibri" pitchFamily="34" charset="0"/>
              </a:rPr>
              <a:t>- прыжки в длину и высоту;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000" dirty="0" smtClean="0">
                <a:latin typeface="Calibri" pitchFamily="34" charset="0"/>
              </a:rPr>
              <a:t>- метание гранаты;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000" dirty="0" smtClean="0">
                <a:latin typeface="Calibri" pitchFamily="34" charset="0"/>
              </a:rPr>
              <a:t>- подтягивание на перекладине;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000" dirty="0" smtClean="0">
                <a:latin typeface="Calibri" pitchFamily="34" charset="0"/>
              </a:rPr>
              <a:t>- лазание по канату или шесту;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000" dirty="0" smtClean="0">
                <a:latin typeface="Calibri" pitchFamily="34" charset="0"/>
              </a:rPr>
              <a:t>-поднимание патронного ящика весом в 32 килограмма и безостановочное передвижение с ним на расстоянии 50 метров;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77500" lnSpcReduction="20000"/>
          </a:bodyPr>
          <a:lstStyle/>
          <a:p>
            <a:pPr marL="0" indent="166688" algn="just">
              <a:lnSpc>
                <a:spcPct val="170000"/>
              </a:lnSpc>
              <a:buNone/>
            </a:pPr>
            <a:r>
              <a:rPr lang="ru-RU" sz="2800" dirty="0" smtClean="0">
                <a:latin typeface="Calibri" pitchFamily="34" charset="0"/>
              </a:rPr>
              <a:t>- плавание;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800" dirty="0" smtClean="0">
                <a:latin typeface="Calibri" pitchFamily="34" charset="0"/>
              </a:rPr>
              <a:t>- умение ездить на велосипеде или умение управлять трактором, мотоциклом, автомобилем; 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800" dirty="0" smtClean="0">
                <a:latin typeface="Calibri" pitchFamily="34" charset="0"/>
              </a:rPr>
              <a:t>- умение грести 1 км;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800" dirty="0" smtClean="0">
                <a:latin typeface="Calibri" pitchFamily="34" charset="0"/>
              </a:rPr>
              <a:t>- лыжи на 3 и 10 км; 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800" dirty="0" smtClean="0">
                <a:latin typeface="Calibri" pitchFamily="34" charset="0"/>
              </a:rPr>
              <a:t>- верховую езду и продвижение в противогазе на 1 км. </a:t>
            </a:r>
          </a:p>
          <a:p>
            <a:pPr marL="0" indent="166688" algn="just">
              <a:lnSpc>
                <a:spcPct val="170000"/>
              </a:lnSpc>
              <a:buNone/>
            </a:pPr>
            <a:r>
              <a:rPr lang="ru-RU" sz="2800" dirty="0" smtClean="0">
                <a:latin typeface="Calibri" pitchFamily="34" charset="0"/>
              </a:rPr>
              <a:t>Теоретические испытания проводились по военным знаниям и знаниям истории физкультурных достижений, основ физкультурного самоконтроля, оказанию первой медицинской помощи.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marL="0" indent="166688" algn="just">
              <a:lnSpc>
                <a:spcPct val="150000"/>
              </a:lnSpc>
              <a:buNone/>
            </a:pPr>
            <a:r>
              <a:rPr lang="ru-RU" dirty="0" smtClean="0">
                <a:latin typeface="Calibri" pitchFamily="34" charset="0"/>
              </a:rPr>
              <a:t>Те, кто успешно выполнял испытания и был награжден значком ГТО, имели </a:t>
            </a:r>
            <a:r>
              <a:rPr lang="ru-RU" u="sng" dirty="0" smtClean="0">
                <a:latin typeface="Calibri" pitchFamily="34" charset="0"/>
              </a:rPr>
              <a:t>льготу</a:t>
            </a:r>
            <a:r>
              <a:rPr lang="ru-RU" dirty="0" smtClean="0">
                <a:latin typeface="Calibri" pitchFamily="34" charset="0"/>
              </a:rPr>
              <a:t> на поступление в специальное учебное заведение по физкультуре и преимущественное право на участие в спортивных соревнованиях и физкультурных праздниках республиканского, всесоюзного и международного масштаба. </a:t>
            </a:r>
          </a:p>
          <a:p>
            <a:pPr algn="just"/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</TotalTime>
  <Words>1021</Words>
  <Application>Microsoft Office PowerPoint</Application>
  <PresentationFormat>Экран (4:3)</PresentationFormat>
  <Paragraphs>50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Всероссийский физкультурно-спортивный комплекс  «Готов к труду и обороне» (ГТО)</vt:lpstr>
      <vt:lpstr>Предпосылки возникновения комплекса ГТО</vt:lpstr>
      <vt:lpstr>Слайд 3</vt:lpstr>
      <vt:lpstr>Первый комплекс ГТО и дальнейшее его развитие </vt:lpstr>
      <vt:lpstr>Слайд 5</vt:lpstr>
      <vt:lpstr>Слайд 6</vt:lpstr>
      <vt:lpstr>Слайд 7</vt:lpstr>
      <vt:lpstr>Слайд 8</vt:lpstr>
      <vt:lpstr>Слайд 9</vt:lpstr>
      <vt:lpstr>Слайд 10</vt:lpstr>
      <vt:lpstr>Комплекс ГТО и  Великая Отечественная Война</vt:lpstr>
      <vt:lpstr>Комплекс ГТО в послевоенное время</vt:lpstr>
      <vt:lpstr>Слайд 13</vt:lpstr>
      <vt:lpstr>Слайд 14</vt:lpstr>
      <vt:lpstr>Слайд 15</vt:lpstr>
      <vt:lpstr>Слайд 16</vt:lpstr>
      <vt:lpstr>Новейшая история ВФСК ГТО 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Всероссийский физкультурно-спортивный комплекс  «Готов к труду и обороне» (ГТО)</dc:title>
  <dc:creator>Мария Рустамова</dc:creator>
  <cp:lastModifiedBy>ПК</cp:lastModifiedBy>
  <cp:revision>14</cp:revision>
  <dcterms:created xsi:type="dcterms:W3CDTF">2015-06-03T06:27:36Z</dcterms:created>
  <dcterms:modified xsi:type="dcterms:W3CDTF">2018-02-12T11:28:57Z</dcterms:modified>
</cp:coreProperties>
</file>